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8" r:id="rId2"/>
    <p:sldId id="1046" r:id="rId3"/>
    <p:sldId id="1033" r:id="rId4"/>
    <p:sldId id="1036" r:id="rId5"/>
    <p:sldId id="1037" r:id="rId6"/>
    <p:sldId id="1038" r:id="rId7"/>
    <p:sldId id="1048" r:id="rId8"/>
    <p:sldId id="1040" r:id="rId9"/>
    <p:sldId id="1039" r:id="rId10"/>
    <p:sldId id="1041" r:id="rId11"/>
    <p:sldId id="1042" r:id="rId12"/>
    <p:sldId id="1044" r:id="rId13"/>
    <p:sldId id="1047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ko Mazzoleni" initials="MM" lastIdx="2" clrIdx="0">
    <p:extLst>
      <p:ext uri="{19B8F6BF-5375-455C-9EA6-DF929625EA0E}">
        <p15:presenceInfo xmlns:p15="http://schemas.microsoft.com/office/powerpoint/2012/main" userId="Mirko Mazzole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97F"/>
    <a:srgbClr val="0000FF"/>
    <a:srgbClr val="1C355D"/>
    <a:srgbClr val="EAB200"/>
    <a:srgbClr val="CCFF99"/>
    <a:srgbClr val="008A3E"/>
    <a:srgbClr val="DEEFA7"/>
    <a:srgbClr val="3461A0"/>
    <a:srgbClr val="CD623A"/>
    <a:srgbClr val="426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9" autoAdjust="0"/>
    <p:restoredTop sz="94038" autoAdjust="0"/>
  </p:normalViewPr>
  <p:slideViewPr>
    <p:cSldViewPr snapToGrid="0" snapToObjects="1">
      <p:cViewPr varScale="1">
        <p:scale>
          <a:sx n="65" d="100"/>
          <a:sy n="65" d="100"/>
        </p:scale>
        <p:origin x="22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06/07/2024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2" y="1643251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28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88" y="2642616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noProof="0" dirty="0" err="1"/>
              <a:t>Titolo</a:t>
            </a:r>
            <a:r>
              <a:rPr lang="en-US" noProof="0" dirty="0"/>
              <a:t> </a:t>
            </a:r>
            <a:r>
              <a:rPr lang="en-US" noProof="0" dirty="0" err="1"/>
              <a:t>della</a:t>
            </a:r>
            <a:r>
              <a:rPr lang="en-US" noProof="0" dirty="0"/>
              <a:t> slide</a:t>
            </a:r>
            <a:br>
              <a:rPr lang="en-US" noProof="0" dirty="0"/>
            </a:br>
            <a:r>
              <a:rPr lang="en-US" noProof="0" dirty="0" err="1"/>
              <a:t>fino</a:t>
            </a:r>
            <a:r>
              <a:rPr lang="en-US" noProof="0" dirty="0"/>
              <a:t> a 2 </a:t>
            </a:r>
            <a:r>
              <a:rPr lang="en-US" noProof="0" dirty="0" err="1"/>
              <a:t>righe</a:t>
            </a:r>
            <a:endParaRPr lang="en-US" noProof="0" dirty="0"/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98" y="6408740"/>
            <a:ext cx="926122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 txBox="1">
            <a:spLocks/>
          </p:cNvSpPr>
          <p:nvPr userDrawn="1"/>
        </p:nvSpPr>
        <p:spPr>
          <a:xfrm>
            <a:off x="11390842" y="6410425"/>
            <a:ext cx="719878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b="0" i="0" kern="1200">
                <a:solidFill>
                  <a:srgbClr val="426EB0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1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28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2BDC4DB-5829-4945-844E-BC0ABA7196F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49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png"/><Relationship Id="rId7" Type="http://schemas.openxmlformats.org/officeDocument/2006/relationships/package" Target="../embeddings/Microsoft_PowerPoint_Presentation.pptx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.emf"/><Relationship Id="rId4" Type="http://schemas.openxmlformats.org/officeDocument/2006/relationships/image" Target="../media/image9.png"/><Relationship Id="rId9" Type="http://schemas.openxmlformats.org/officeDocument/2006/relationships/package" Target="../embeddings/Microsoft_PowerPoint_Presentation1.ppt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5.jp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emf"/><Relationship Id="rId7" Type="http://schemas.openxmlformats.org/officeDocument/2006/relationships/image" Target="../media/image22.emf"/><Relationship Id="rId2" Type="http://schemas.openxmlformats.org/officeDocument/2006/relationships/package" Target="../embeddings/Microsoft_PowerPoint_Presentation2.pptx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PowerPoint_Presentation3.pptx"/><Relationship Id="rId5" Type="http://schemas.openxmlformats.org/officeDocument/2006/relationships/image" Target="../media/image21.jpeg"/><Relationship Id="rId10" Type="http://schemas.openxmlformats.org/officeDocument/2006/relationships/image" Target="../media/image25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52949" y="3429000"/>
            <a:ext cx="7503426" cy="1546577"/>
          </a:xfrm>
        </p:spPr>
        <p:txBody>
          <a:bodyPr wrap="square">
            <a:spAutoFit/>
          </a:bodyPr>
          <a:lstStyle/>
          <a:p>
            <a:r>
              <a:rPr lang="it-IT" dirty="0"/>
              <a:t>Definizione di Indicatori per la Caratterizzazione dello Stile di Guida di Veicoli Leggeri</a:t>
            </a:r>
            <a:endParaRPr lang="it-IT" noProof="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/>
        </p:nvSpPr>
        <p:spPr>
          <a:xfrm>
            <a:off x="8807937" y="4223380"/>
            <a:ext cx="3256244" cy="21434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>
                <a:solidFill>
                  <a:srgbClr val="426EB0"/>
                </a:solidFill>
              </a:rPr>
              <a:t>SPEAKER</a:t>
            </a:r>
          </a:p>
          <a:p>
            <a:r>
              <a:rPr lang="it-IT" sz="2000" b="0" dirty="0"/>
              <a:t>Daniele Bosc</a:t>
            </a:r>
          </a:p>
          <a:p>
            <a:endParaRPr lang="it-IT" sz="2000" b="0" dirty="0"/>
          </a:p>
          <a:p>
            <a:r>
              <a:rPr lang="it-IT" sz="1100" b="0" dirty="0">
                <a:solidFill>
                  <a:srgbClr val="426EB0"/>
                </a:solidFill>
              </a:rPr>
              <a:t>PLACE</a:t>
            </a:r>
          </a:p>
          <a:p>
            <a:r>
              <a:rPr lang="it-IT" sz="2000" b="0" dirty="0"/>
              <a:t>Università degli Studi di Bergamo</a:t>
            </a:r>
          </a:p>
          <a:p>
            <a:endParaRPr lang="it-IT" sz="2000" b="0" dirty="0"/>
          </a:p>
          <a:p>
            <a:endParaRPr lang="it-IT" sz="1100" b="0" dirty="0">
              <a:solidFill>
                <a:srgbClr val="426EB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/>
        </p:nvSpPr>
        <p:spPr>
          <a:xfrm>
            <a:off x="8807937" y="2279454"/>
            <a:ext cx="3256244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r>
              <a:rPr lang="it-IT" sz="1600" dirty="0">
                <a:solidFill>
                  <a:srgbClr val="C96643"/>
                </a:solidFill>
              </a:rPr>
              <a:t>Corso di Laurea Magistrale in INGEGNERIA INFORMATICA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AEF13A-7FB2-4148-A530-72100E66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8" y="677395"/>
            <a:ext cx="876207" cy="9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catturare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frenata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Deviazione Standard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Distanza picco-picco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6B4B6C2D-0D94-6CF3-9903-18977CA93AB4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velocità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79D576F1-51BB-E466-E9CE-2F9FF5F2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57663" cy="4752000"/>
          </a:xfrm>
          <a:prstGeom prst="rect">
            <a:avLst/>
          </a:prstGeom>
        </p:spPr>
      </p:pic>
      <p:pic>
        <p:nvPicPr>
          <p:cNvPr id="14" name="Immagine 1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DB7CB8A-E965-B5E3-DA52-A44F0FB3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849821" cy="4752000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AC3C456-369E-5F9C-5F80-9858AA93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32000" cy="4777549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1CFC6B5-21AC-7F0F-01B9-D957F28EC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44758" cy="4788000"/>
          </a:xfrm>
          <a:prstGeom prst="rect">
            <a:avLst/>
          </a:prstGeom>
        </p:spPr>
      </p:pic>
      <p:sp>
        <p:nvSpPr>
          <p:cNvPr id="19" name="Segnaposto contenuto 15">
            <a:extLst>
              <a:ext uri="{FF2B5EF4-FFF2-40B4-BE49-F238E27FC236}">
                <a16:creationId xmlns:a16="http://schemas.microsoft.com/office/drawing/2014/main" id="{6A234263-E66D-E5E1-2419-C349A88DFBD5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Può essere difficile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dalle frenate</a:t>
            </a:r>
          </a:p>
        </p:txBody>
      </p:sp>
      <p:pic>
        <p:nvPicPr>
          <p:cNvPr id="25" name="Immagine 2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4FFC4F7-CE6D-4106-3143-050DB8591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1080000"/>
            <a:ext cx="5836099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3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catturare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Beccheggio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Imbardata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32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Massimo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Beccheggio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Imbardata</a:t>
            </a: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41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Campo Magnetico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5430F5A-4D9B-6DD5-09DA-A938FADC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0FAACB01-1A39-8B2F-8F98-2232519D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pic>
        <p:nvPicPr>
          <p:cNvPr id="15" name="Immagine 14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2418C25-35A1-1BAF-209F-49884E48C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924317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Sviluppi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Futuri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Ulteriori dati da raccogliere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6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Salite e Discese 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6A73B648-9E8F-B112-C4DA-6BE72CF2C756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 Rapporti 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2F7A30CF-9D14-53BA-CCA2-0334FCEAA1C9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Gravità</a:t>
            </a:r>
          </a:p>
        </p:txBody>
      </p:sp>
      <p:sp>
        <p:nvSpPr>
          <p:cNvPr id="13" name="Segnaposto contenuto 15">
            <a:extLst>
              <a:ext uri="{FF2B5EF4-FFF2-40B4-BE49-F238E27FC236}">
                <a16:creationId xmlns:a16="http://schemas.microsoft.com/office/drawing/2014/main" id="{804B9BCB-FD1A-5E25-4898-A4B7E91E4C7F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Utilizzo degli Indicatori</a:t>
            </a:r>
          </a:p>
        </p:txBody>
      </p:sp>
      <p:sp>
        <p:nvSpPr>
          <p:cNvPr id="14" name="Segnaposto contenuto 15">
            <a:extLst>
              <a:ext uri="{FF2B5EF4-FFF2-40B4-BE49-F238E27FC236}">
                <a16:creationId xmlns:a16="http://schemas.microsoft.com/office/drawing/2014/main" id="{DD68B7ED-1887-ACA9-A587-1BBE57EB82C1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Impostare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 soglia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Segnaposto contenuto 15">
            <a:extLst>
              <a:ext uri="{FF2B5EF4-FFF2-40B4-BE49-F238E27FC236}">
                <a16:creationId xmlns:a16="http://schemas.microsoft.com/office/drawing/2014/main" id="{CDC58915-F605-3BE9-8646-1294BDE58F1B}"/>
              </a:ext>
            </a:extLst>
          </p:cNvPr>
          <p:cNvSpPr txBox="1">
            <a:spLocks/>
          </p:cNvSpPr>
          <p:nvPr/>
        </p:nvSpPr>
        <p:spPr>
          <a:xfrm>
            <a:off x="180000" y="48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Tecniche di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84376702-BB49-279E-6649-E814720A2B8E}"/>
              </a:ext>
            </a:extLst>
          </p:cNvPr>
          <p:cNvSpPr txBox="1">
            <a:spLocks/>
          </p:cNvSpPr>
          <p:nvPr/>
        </p:nvSpPr>
        <p:spPr>
          <a:xfrm>
            <a:off x="180000" y="54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Time </a:t>
            </a:r>
            <a:r>
              <a:rPr lang="it-IT" sz="2200" b="1" kern="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Warping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27660CA-CFDB-ECD0-E9D0-EB7C4D8AC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1080000"/>
            <a:ext cx="4752000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7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9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A3B9D9-49F7-B374-AB93-4E7CC135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BD10E722-BEE7-43FB-7F3E-FE199084D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94" y="2976472"/>
            <a:ext cx="11864212" cy="905056"/>
          </a:xfr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u="sng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Grazie a Tutti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40913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Applicazioni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4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Sicurezza stradale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20814A65-B27C-0DEE-5340-A7B752AFDF95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Sicurezza nella guida</a:t>
            </a:r>
          </a:p>
        </p:txBody>
      </p:sp>
      <p:sp>
        <p:nvSpPr>
          <p:cNvPr id="14" name="Segnaposto contenuto 15">
            <a:extLst>
              <a:ext uri="{FF2B5EF4-FFF2-40B4-BE49-F238E27FC236}">
                <a16:creationId xmlns:a16="http://schemas.microsoft.com/office/drawing/2014/main" id="{8F6AAEDC-35C7-2F32-1C06-FA1119D96499}"/>
              </a:ext>
            </a:extLst>
          </p:cNvPr>
          <p:cNvSpPr txBox="1">
            <a:spLocks/>
          </p:cNvSpPr>
          <p:nvPr/>
        </p:nvSpPr>
        <p:spPr>
          <a:xfrm>
            <a:off x="180000" y="25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Comportamenti pericolosi</a:t>
            </a:r>
          </a:p>
        </p:txBody>
      </p:sp>
      <p:sp>
        <p:nvSpPr>
          <p:cNvPr id="15" name="Segnaposto contenuto 15">
            <a:extLst>
              <a:ext uri="{FF2B5EF4-FFF2-40B4-BE49-F238E27FC236}">
                <a16:creationId xmlns:a16="http://schemas.microsoft.com/office/drawing/2014/main" id="{5591C66A-1161-ECFA-38CE-C2D7D692B8DA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Migliorare le performance atletiche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FF9D2BE9-2916-0CA3-4F1B-317DC6C1A608}"/>
              </a:ext>
            </a:extLst>
          </p:cNvPr>
          <p:cNvSpPr txBox="1">
            <a:spLocks/>
          </p:cNvSpPr>
          <p:nvPr/>
        </p:nvSpPr>
        <p:spPr>
          <a:xfrm>
            <a:off x="180000" y="46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Riconoscere lo stile di guida</a:t>
            </a:r>
          </a:p>
        </p:txBody>
      </p:sp>
    </p:spTree>
    <p:extLst>
      <p:ext uri="{BB962C8B-B14F-4D97-AF65-F5344CB8AC3E}">
        <p14:creationId xmlns:p14="http://schemas.microsoft.com/office/powerpoint/2010/main" val="17700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6000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Longitudinale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1440000"/>
                <a:ext cx="11864212" cy="54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it-IT" sz="2400" kern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</m:t>
                    </m:r>
                  </m:oMath>
                </a14:m>
                <a:endParaRPr lang="it-IT" sz="2200" i="1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Segnaposto contenuto 15">
                <a:extLst>
                  <a:ext uri="{FF2B5EF4-FFF2-40B4-BE49-F238E27FC236}">
                    <a16:creationId xmlns:a16="http://schemas.microsoft.com/office/drawing/2014/main" id="{877341AF-E0D1-4076-3CDB-A343F9BDD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11864212" cy="540000"/>
              </a:xfrm>
              <a:prstGeom prst="rect">
                <a:avLst/>
              </a:prstGeom>
              <a:blipFill>
                <a:blip r:embed="rId2"/>
                <a:stretch>
                  <a:fillRect b="-25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in Ingresso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endParaRPr lang="it-IT" sz="2200" u="sng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Segnaposto contenuto 15">
                <a:extLst>
                  <a:ext uri="{FF2B5EF4-FFF2-40B4-BE49-F238E27FC236}">
                    <a16:creationId xmlns:a16="http://schemas.microsoft.com/office/drawing/2014/main" id="{BA128D7F-34FD-9F97-0443-5227A0670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340000"/>
                <a:ext cx="11864212" cy="539378"/>
              </a:xfrm>
              <a:prstGeom prst="rect">
                <a:avLst/>
              </a:prstGeom>
              <a:blipFill>
                <a:blip r:embed="rId3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2880000"/>
                <a:ext cx="11864212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2200" kern="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b="0" i="1" kern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</m:acc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cos(</a:t>
                </a: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m:rPr>
                        <m:nor/>
                      </m:rPr>
                      <a:rPr lang="it-IT" sz="2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cranck</m:t>
                    </m:r>
                  </m:oMath>
                </a14:m>
                <a:endParaRPr lang="it-IT" sz="2200" i="1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Segnaposto contenuto 15">
                <a:extLst>
                  <a:ext uri="{FF2B5EF4-FFF2-40B4-BE49-F238E27FC236}">
                    <a16:creationId xmlns:a16="http://schemas.microsoft.com/office/drawing/2014/main" id="{84FA901B-48C4-6786-84A8-9C4130A89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2880000"/>
                <a:ext cx="11864212" cy="583493"/>
              </a:xfrm>
              <a:prstGeom prst="rect">
                <a:avLst/>
              </a:prstGeom>
              <a:blipFill>
                <a:blip r:embed="rId4"/>
                <a:stretch>
                  <a:fillRect b="-19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u="sng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Potenza Resistente</a:t>
                </a: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2200" kern="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Segnaposto contenuto 15">
                <a:extLst>
                  <a:ext uri="{FF2B5EF4-FFF2-40B4-BE49-F238E27FC236}">
                    <a16:creationId xmlns:a16="http://schemas.microsoft.com/office/drawing/2014/main" id="{2F7378B4-305A-2118-80DC-8943727BC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4320000"/>
                <a:ext cx="11864212" cy="539378"/>
              </a:xfrm>
              <a:prstGeom prst="rect">
                <a:avLst/>
              </a:prstGeom>
              <a:blipFill>
                <a:blip r:embed="rId5"/>
                <a:stretch>
                  <a:fillRect l="-61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4860000"/>
                <a:ext cx="11864212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2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it-IT" sz="2200" i="1" kern="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2200" b="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e>
                    </m:acc>
                    <m:r>
                      <a:rPr lang="it-IT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𝑣𝑜𝑙𝑣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-</a:t>
                </a:r>
                <a:r>
                  <a:rPr lang="it-IT" sz="2200" kern="0" dirty="0">
                    <a:solidFill>
                      <a:srgbClr val="83696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i="1" kern="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𝑠𝑙𝑜𝑝𝑒</m:t>
                        </m:r>
                      </m:e>
                    </m:acc>
                  </m:oMath>
                </a14:m>
                <a:r>
                  <a:rPr lang="it-IT" sz="2200" kern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it-IT" sz="2200" b="0" i="1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𝑏𝑖𝑘𝑒</m:t>
                    </m:r>
                  </m:oMath>
                </a14:m>
                <a:endParaRPr lang="it-IT" sz="2200" kern="0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E8A21E7D-DC00-A1AB-3739-418A0150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4860000"/>
                <a:ext cx="11864212" cy="583493"/>
              </a:xfrm>
              <a:prstGeom prst="rect">
                <a:avLst/>
              </a:prstGeom>
              <a:blipFill>
                <a:blip r:embed="rId6"/>
                <a:stretch>
                  <a:fillRect b="-19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egnaposto contenuto 15">
            <a:extLst>
              <a:ext uri="{FF2B5EF4-FFF2-40B4-BE49-F238E27FC236}">
                <a16:creationId xmlns:a16="http://schemas.microsoft.com/office/drawing/2014/main" id="{3EF6231F-40AC-DAB8-953B-A4C41D0F4B90}"/>
              </a:ext>
            </a:extLst>
          </p:cNvPr>
          <p:cNvSpPr txBox="1">
            <a:spLocks/>
          </p:cNvSpPr>
          <p:nvPr/>
        </p:nvSpPr>
        <p:spPr>
          <a:xfrm>
            <a:off x="72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accelerazione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bicicletta è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oscillante</a:t>
            </a:r>
          </a:p>
        </p:txBody>
      </p:sp>
      <p:sp>
        <p:nvSpPr>
          <p:cNvPr id="18" name="Segnaposto contenuto 15">
            <a:extLst>
              <a:ext uri="{FF2B5EF4-FFF2-40B4-BE49-F238E27FC236}">
                <a16:creationId xmlns:a16="http://schemas.microsoft.com/office/drawing/2014/main" id="{00DDFC76-E781-C55A-16A9-0C175F6B5D97}"/>
              </a:ext>
            </a:extLst>
          </p:cNvPr>
          <p:cNvSpPr txBox="1">
            <a:spLocks/>
          </p:cNvSpPr>
          <p:nvPr/>
        </p:nvSpPr>
        <p:spPr>
          <a:xfrm>
            <a:off x="720000" y="54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velocità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maggiore è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resistenza</a:t>
            </a:r>
          </a:p>
        </p:txBody>
      </p:sp>
      <p:graphicFrame>
        <p:nvGraphicFramePr>
          <p:cNvPr id="7" name="Oggetto 6">
            <a:hlinkClick r:id="" action="ppaction://ole?verb=0"/>
            <a:extLst>
              <a:ext uri="{FF2B5EF4-FFF2-40B4-BE49-F238E27FC236}">
                <a16:creationId xmlns:a16="http://schemas.microsoft.com/office/drawing/2014/main" id="{09ECCF22-3270-4373-2D69-43E100CD9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741414"/>
              </p:ext>
            </p:extLst>
          </p:nvPr>
        </p:nvGraphicFramePr>
        <p:xfrm>
          <a:off x="662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7" imgW="1800134" imgH="1800065" progId="PowerPoint.Show.12">
                  <p:embed/>
                </p:oleObj>
              </mc:Choice>
              <mc:Fallback>
                <p:oleObj name="Presentation" r:id="rId7" imgW="1800134" imgH="18000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2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>
            <a:hlinkClick r:id="" action="ppaction://ole?verb=0"/>
            <a:extLst>
              <a:ext uri="{FF2B5EF4-FFF2-40B4-BE49-F238E27FC236}">
                <a16:creationId xmlns:a16="http://schemas.microsoft.com/office/drawing/2014/main" id="{0907D4B3-2269-18C3-1DBF-B73F412C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676260"/>
              </p:ext>
            </p:extLst>
          </p:nvPr>
        </p:nvGraphicFramePr>
        <p:xfrm>
          <a:off x="5885488" y="1449000"/>
          <a:ext cx="6087604" cy="41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9" imgW="4500336" imgH="3060470" progId="PowerPoint.Show.12">
                  <p:embed/>
                </p:oleObj>
              </mc:Choice>
              <mc:Fallback>
                <p:oleObj name="Presentation" r:id="rId9" imgW="4500336" imgH="306047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85488" y="1449000"/>
                        <a:ext cx="6087604" cy="41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42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Dinamica Laterale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A1C5ADCC-17BA-4835-790D-BBFE2E54733E}"/>
              </a:ext>
            </a:extLst>
          </p:cNvPr>
          <p:cNvSpPr txBox="1">
            <a:spLocks/>
          </p:cNvSpPr>
          <p:nvPr/>
        </p:nvSpPr>
        <p:spPr>
          <a:xfrm>
            <a:off x="180000" y="14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91E0015C-EF6B-6B44-65C2-484F7CAF40BE}"/>
              </a:ext>
            </a:extLst>
          </p:cNvPr>
          <p:cNvSpPr txBox="1">
            <a:spLocks/>
          </p:cNvSpPr>
          <p:nvPr/>
        </p:nvSpPr>
        <p:spPr>
          <a:xfrm>
            <a:off x="180000" y="19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Attrito Laterale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15">
                <a:extLst>
                  <a:ext uri="{FF2B5EF4-FFF2-40B4-BE49-F238E27FC236}">
                    <a16:creationId xmlns:a16="http://schemas.microsoft.com/office/drawing/2014/main" id="{FF26893A-E650-C47D-A6C3-C9AC13939E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00" y="2304000"/>
                <a:ext cx="11864212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Rubik" pitchFamily="2" charset="-79"/>
                    <a:ea typeface="+mn-ea"/>
                    <a:cs typeface="Rubik" pitchFamily="2" charset="-79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2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Forza Centripeta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i="1" kern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20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it-IT" sz="2200" b="0" i="1" kern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m:rPr>
                        <m:nor/>
                      </m:rPr>
                      <a:rPr lang="it-IT" sz="2200" b="0" i="0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200" b="0" i="0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msy</m:t>
                    </m:r>
                    <m:r>
                      <m:rPr>
                        <m:nor/>
                      </m:rPr>
                      <a:rPr lang="it-IT" sz="2200" b="0" i="0" kern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f>
                      <m:fPr>
                        <m:ctrlPr>
                          <a:rPr lang="it-IT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2200" i="1" kern="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it-IT" sz="2200" kern="0" baseline="30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it-IT" sz="2200" kern="0" baseline="-25000" dirty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bike</m:t>
                        </m:r>
                      </m:num>
                      <m:den>
                        <m:r>
                          <a:rPr lang="it-IT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it-IT" sz="2200" kern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Segnaposto contenuto 15">
                <a:extLst>
                  <a:ext uri="{FF2B5EF4-FFF2-40B4-BE49-F238E27FC236}">
                    <a16:creationId xmlns:a16="http://schemas.microsoft.com/office/drawing/2014/main" id="{FF26893A-E650-C47D-A6C3-C9AC13939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2304000"/>
                <a:ext cx="11864212" cy="751103"/>
              </a:xfrm>
              <a:prstGeom prst="rect">
                <a:avLst/>
              </a:prstGeom>
              <a:blipFill>
                <a:blip r:embed="rId2"/>
                <a:stretch>
                  <a:fillRect l="-617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C87B07F6-7142-4564-7736-B23FC0CE23BB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Forza Centrifuga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AE3D42D6-D743-6886-60AD-D694A2684046}"/>
              </a:ext>
            </a:extLst>
          </p:cNvPr>
          <p:cNvSpPr txBox="1">
            <a:spLocks/>
          </p:cNvSpPr>
          <p:nvPr/>
        </p:nvSpPr>
        <p:spPr>
          <a:xfrm>
            <a:off x="180000" y="39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Oscillazione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durante la corsa</a:t>
            </a:r>
            <a:endParaRPr lang="it-IT" sz="2200" kern="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gnaposto contenuto 15">
            <a:extLst>
              <a:ext uri="{FF2B5EF4-FFF2-40B4-BE49-F238E27FC236}">
                <a16:creationId xmlns:a16="http://schemas.microsoft.com/office/drawing/2014/main" id="{72DC0E4A-17FE-AB58-F3DC-931DBB2B7880}"/>
              </a:ext>
            </a:extLst>
          </p:cNvPr>
          <p:cNvSpPr txBox="1">
            <a:spLocks/>
          </p:cNvSpPr>
          <p:nvPr/>
        </p:nvSpPr>
        <p:spPr>
          <a:xfrm>
            <a:off x="180000" y="46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Bilanciamento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tramite azione del manubrio </a:t>
            </a:r>
            <a:endParaRPr lang="it-IT" sz="2200" kern="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Sistema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9004E3FE-9985-49FD-9E97-BDC98C47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2160000"/>
            <a:ext cx="5760000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Coin 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della ST </a:t>
            </a:r>
            <a:r>
              <a:rPr lang="it-IT" sz="22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Microeletronics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E9DF907D-3D38-A49F-0F8D-D32AE0131DE3}"/>
              </a:ext>
            </a:extLst>
          </p:cNvPr>
          <p:cNvSpPr txBox="1">
            <a:spLocks/>
          </p:cNvSpPr>
          <p:nvPr/>
        </p:nvSpPr>
        <p:spPr>
          <a:xfrm>
            <a:off x="180000" y="126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bicicletta</a:t>
            </a:r>
          </a:p>
        </p:txBody>
      </p:sp>
      <p:pic>
        <p:nvPicPr>
          <p:cNvPr id="13" name="Immagine 12" descr="Immagine che contiene pneumatico, trasporto, bici, Ruota di bicicletta">
            <a:extLst>
              <a:ext uri="{FF2B5EF4-FFF2-40B4-BE49-F238E27FC236}">
                <a16:creationId xmlns:a16="http://schemas.microsoft.com/office/drawing/2014/main" id="{0383E68C-47D3-2FFA-BFE3-A5DFF26C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98" y="1921668"/>
            <a:ext cx="5760000" cy="3240000"/>
          </a:xfrm>
          <a:prstGeom prst="rect">
            <a:avLst/>
          </a:prstGeom>
        </p:spPr>
      </p:pic>
      <p:pic>
        <p:nvPicPr>
          <p:cNvPr id="10" name="Immagine 9" descr="Immagine che contiene metro&#10;&#10;Descrizione generata automaticamente con attendibilità media">
            <a:extLst>
              <a:ext uri="{FF2B5EF4-FFF2-40B4-BE49-F238E27FC236}">
                <a16:creationId xmlns:a16="http://schemas.microsoft.com/office/drawing/2014/main" id="{CA188F38-ACAE-5F9C-E796-3456CCA7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751" y="1925126"/>
            <a:ext cx="5030883" cy="3240000"/>
          </a:xfrm>
          <a:prstGeom prst="rect">
            <a:avLst/>
          </a:prstGeom>
        </p:spPr>
      </p:pic>
      <p:graphicFrame>
        <p:nvGraphicFramePr>
          <p:cNvPr id="14" name="Oggetto 13">
            <a:extLst>
              <a:ext uri="{FF2B5EF4-FFF2-40B4-BE49-F238E27FC236}">
                <a16:creationId xmlns:a16="http://schemas.microsoft.com/office/drawing/2014/main" id="{9F1C0705-9253-9990-5257-9F2359736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7902"/>
              </p:ext>
            </p:extLst>
          </p:nvPr>
        </p:nvGraphicFramePr>
        <p:xfrm>
          <a:off x="6066298" y="860366"/>
          <a:ext cx="5400000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4047829" imgH="3238397" progId="Acrobat.Document.DC">
                  <p:embed/>
                </p:oleObj>
              </mc:Choice>
              <mc:Fallback>
                <p:oleObj name="Acrobat Document" r:id="rId5" imgW="4047829" imgH="323839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6298" y="860366"/>
                        <a:ext cx="5400000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ggetto 14">
            <a:extLst>
              <a:ext uri="{FF2B5EF4-FFF2-40B4-BE49-F238E27FC236}">
                <a16:creationId xmlns:a16="http://schemas.microsoft.com/office/drawing/2014/main" id="{EFD2EEA6-8CB7-4103-82DF-1065D6F32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89663"/>
              </p:ext>
            </p:extLst>
          </p:nvPr>
        </p:nvGraphicFramePr>
        <p:xfrm>
          <a:off x="7172160" y="900000"/>
          <a:ext cx="3220064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5133731" imgH="6886522" progId="Acrobat.Document.DC">
                  <p:embed/>
                </p:oleObj>
              </mc:Choice>
              <mc:Fallback>
                <p:oleObj name="Acrobat Document" r:id="rId7" imgW="5133731" imgH="688652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72160" y="900000"/>
                        <a:ext cx="3220064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F286D8B6-E8A2-77A2-E86C-1D6FD265A823}"/>
              </a:ext>
            </a:extLst>
          </p:cNvPr>
          <p:cNvSpPr txBox="1">
            <a:spLocks/>
          </p:cNvSpPr>
          <p:nvPr/>
        </p:nvSpPr>
        <p:spPr>
          <a:xfrm>
            <a:off x="180000" y="4500000"/>
            <a:ext cx="11880000" cy="15337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Problemi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sensore percepisce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reazione vincolare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gravità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riferimento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sensore e della bicicletta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coincidono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19332442-79F8-4D86-2990-2A8A01D56B61}"/>
              </a:ext>
            </a:extLst>
          </p:cNvPr>
          <p:cNvSpPr txBox="1">
            <a:spLocks/>
          </p:cNvSpPr>
          <p:nvPr/>
        </p:nvSpPr>
        <p:spPr>
          <a:xfrm>
            <a:off x="180000" y="2700000"/>
            <a:ext cx="5760000" cy="16832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Accelerometro</a:t>
            </a:r>
          </a:p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Giroscopio</a:t>
            </a:r>
          </a:p>
          <a:p>
            <a:pPr marL="1028700" lvl="1" indent="-342900"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Magnetometro</a:t>
            </a:r>
          </a:p>
        </p:txBody>
      </p:sp>
    </p:spTree>
    <p:extLst>
      <p:ext uri="{BB962C8B-B14F-4D97-AF65-F5344CB8AC3E}">
        <p14:creationId xmlns:p14="http://schemas.microsoft.com/office/powerpoint/2010/main" val="62619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Raccolta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F5702D76-AB34-A53D-1F0D-1902ABAA9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080000"/>
            <a:ext cx="5760000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effettuate</a:t>
            </a:r>
          </a:p>
        </p:txBody>
      </p:sp>
      <p:sp>
        <p:nvSpPr>
          <p:cNvPr id="3" name="Segnaposto contenuto 15">
            <a:extLst>
              <a:ext uri="{FF2B5EF4-FFF2-40B4-BE49-F238E27FC236}">
                <a16:creationId xmlns:a16="http://schemas.microsoft.com/office/drawing/2014/main" id="{AE1CD320-C1C9-4182-564A-B6677A5747C5}"/>
              </a:ext>
            </a:extLst>
          </p:cNvPr>
          <p:cNvSpPr txBox="1">
            <a:spLocks/>
          </p:cNvSpPr>
          <p:nvPr/>
        </p:nvSpPr>
        <p:spPr>
          <a:xfrm>
            <a:off x="180000" y="252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Percorso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Rettilineo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E681C053-17ED-B29B-7059-5123B6CE042F}"/>
              </a:ext>
            </a:extLst>
          </p:cNvPr>
          <p:cNvSpPr txBox="1">
            <a:spLocks/>
          </p:cNvSpPr>
          <p:nvPr/>
        </p:nvSpPr>
        <p:spPr>
          <a:xfrm>
            <a:off x="180000" y="3600000"/>
            <a:ext cx="5760000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Percorso con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 a U</a:t>
            </a:r>
          </a:p>
        </p:txBody>
      </p:sp>
      <p:graphicFrame>
        <p:nvGraphicFramePr>
          <p:cNvPr id="8" name="Oggetto 7">
            <a:hlinkClick r:id="" action="ppaction://ole?verb=0"/>
            <a:extLst>
              <a:ext uri="{FF2B5EF4-FFF2-40B4-BE49-F238E27FC236}">
                <a16:creationId xmlns:a16="http://schemas.microsoft.com/office/drawing/2014/main" id="{4B36F489-8DA0-3B65-2606-5BA2E3DAE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448119"/>
              </p:ext>
            </p:extLst>
          </p:nvPr>
        </p:nvGraphicFramePr>
        <p:xfrm>
          <a:off x="590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3421695" imgH="3421563" progId="PowerPoint.Show.12">
                  <p:embed/>
                </p:oleObj>
              </mc:Choice>
              <mc:Fallback>
                <p:oleObj name="Presentation" r:id="rId2" imgW="3421695" imgH="342156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magine 9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7596323-8BA7-7674-6E3B-B2C46C4AB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92950" cy="4752000"/>
          </a:xfrm>
          <a:prstGeom prst="rect">
            <a:avLst/>
          </a:prstGeom>
        </p:spPr>
      </p:pic>
      <p:pic>
        <p:nvPicPr>
          <p:cNvPr id="12" name="Immagine 11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8941C7-217E-EE87-596A-5A76A1321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graphicFrame>
        <p:nvGraphicFramePr>
          <p:cNvPr id="13" name="Oggetto 12">
            <a:hlinkClick r:id="" action="ppaction://ole?verb=0"/>
            <a:extLst>
              <a:ext uri="{FF2B5EF4-FFF2-40B4-BE49-F238E27FC236}">
                <a16:creationId xmlns:a16="http://schemas.microsoft.com/office/drawing/2014/main" id="{89AD03F2-D8C6-EA36-4862-A359E0A38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095042"/>
              </p:ext>
            </p:extLst>
          </p:nvPr>
        </p:nvGraphicFramePr>
        <p:xfrm>
          <a:off x="5904000" y="1080000"/>
          <a:ext cx="4752000" cy="47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6" imgW="3421695" imgH="3421563" progId="PowerPoint.Show.12">
                  <p:embed/>
                </p:oleObj>
              </mc:Choice>
              <mc:Fallback>
                <p:oleObj name="Presentation" r:id="rId6" imgW="3421695" imgH="342156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000" y="1080000"/>
                        <a:ext cx="4752000" cy="47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magine 1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3D7AAE1-A216-75A1-2C90-1B91A0838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000" y="1080000"/>
            <a:ext cx="5892950" cy="4752000"/>
          </a:xfrm>
          <a:prstGeom prst="rect">
            <a:avLst/>
          </a:prstGeom>
        </p:spPr>
      </p:pic>
      <p:pic>
        <p:nvPicPr>
          <p:cNvPr id="17" name="Immagine 1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48BE4DA-3ADC-9634-3C9B-0B473694F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4000" y="1080000"/>
            <a:ext cx="5843941" cy="4752000"/>
          </a:xfrm>
          <a:prstGeom prst="rect">
            <a:avLst/>
          </a:prstGeom>
        </p:spPr>
      </p:pic>
      <p:pic>
        <p:nvPicPr>
          <p:cNvPr id="19" name="Immagine 1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04B4D4B-15E8-8EA3-592C-77EA50B62B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000" y="1080000"/>
            <a:ext cx="584198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049D27-CDB6-4E75-345D-42CF5970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5" name="Titolo 14">
            <a:extLst>
              <a:ext uri="{FF2B5EF4-FFF2-40B4-BE49-F238E27FC236}">
                <a16:creationId xmlns:a16="http://schemas.microsoft.com/office/drawing/2014/main" id="{4725D279-37BD-3FAE-A774-9986C8E5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09A6BE9-5A58-AADE-CDBA-F2B23648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 indicatori trovati si dividono nelle seguenti categorie: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B63C5235-7910-DA7A-100A-99F388BA640C}"/>
              </a:ext>
            </a:extLst>
          </p:cNvPr>
          <p:cNvSpPr txBox="1">
            <a:spLocks/>
          </p:cNvSpPr>
          <p:nvPr/>
        </p:nvSpPr>
        <p:spPr>
          <a:xfrm>
            <a:off x="54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catturare l’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efficacia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8" name="Segnaposto contenuto 15">
            <a:extLst>
              <a:ext uri="{FF2B5EF4-FFF2-40B4-BE49-F238E27FC236}">
                <a16:creationId xmlns:a16="http://schemas.microsoft.com/office/drawing/2014/main" id="{0D46FD9B-7F3E-CBA3-C4CD-A026200A1331}"/>
              </a:ext>
            </a:extLst>
          </p:cNvPr>
          <p:cNvSpPr txBox="1">
            <a:spLocks/>
          </p:cNvSpPr>
          <p:nvPr/>
        </p:nvSpPr>
        <p:spPr>
          <a:xfrm>
            <a:off x="540000" y="27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catturare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cadenza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AA8FE823-83F4-E5DA-7D00-6411FE90D4DA}"/>
              </a:ext>
            </a:extLst>
          </p:cNvPr>
          <p:cNvSpPr txBox="1">
            <a:spLocks/>
          </p:cNvSpPr>
          <p:nvPr/>
        </p:nvSpPr>
        <p:spPr>
          <a:xfrm>
            <a:off x="540000" y="36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catturare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frenate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F3873A43-EA48-B7C2-43A2-BF88596DBC7E}"/>
              </a:ext>
            </a:extLst>
          </p:cNvPr>
          <p:cNvSpPr txBox="1">
            <a:spLocks/>
          </p:cNvSpPr>
          <p:nvPr/>
        </p:nvSpPr>
        <p:spPr>
          <a:xfrm>
            <a:off x="540000" y="45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catturare 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</a:p>
        </p:txBody>
      </p:sp>
    </p:spTree>
    <p:extLst>
      <p:ext uri="{BB962C8B-B14F-4D97-AF65-F5344CB8AC3E}">
        <p14:creationId xmlns:p14="http://schemas.microsoft.com/office/powerpoint/2010/main" val="404690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catturare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efficacia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306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78FBDBE-6407-6412-86E6-DD6B598F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857663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C1A31A-20E4-8384-9F10-7C51F6C8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0" y="1080000"/>
            <a:ext cx="5766594" cy="4716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6A5FE5-F18E-4CEB-89E2-383378A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1E8E85E4-75F8-405A-84A9-DEE331F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237816"/>
            <a:ext cx="11793092" cy="577081"/>
          </a:xfr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BA06E34B-B292-5F1D-4CE0-55A800C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900000"/>
            <a:ext cx="11864212" cy="53937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Indicatori per catturare la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cadenza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pedalata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D2CBC9B8-5189-23C0-2C19-43984DEF8A63}"/>
              </a:ext>
            </a:extLst>
          </p:cNvPr>
          <p:cNvSpPr txBox="1">
            <a:spLocks/>
          </p:cNvSpPr>
          <p:nvPr/>
        </p:nvSpPr>
        <p:spPr>
          <a:xfrm>
            <a:off x="180000" y="180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Varianza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DCD6870F-E3FC-63C2-74A4-0724A6668E0F}"/>
              </a:ext>
            </a:extLst>
          </p:cNvPr>
          <p:cNvSpPr txBox="1">
            <a:spLocks/>
          </p:cNvSpPr>
          <p:nvPr/>
        </p:nvSpPr>
        <p:spPr>
          <a:xfrm>
            <a:off x="180000" y="234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Distanza picco-picco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contenuto 15">
            <a:extLst>
              <a:ext uri="{FF2B5EF4-FFF2-40B4-BE49-F238E27FC236}">
                <a16:creationId xmlns:a16="http://schemas.microsoft.com/office/drawing/2014/main" id="{266E54E1-5F12-43A5-0468-1929E8473222}"/>
              </a:ext>
            </a:extLst>
          </p:cNvPr>
          <p:cNvSpPr txBox="1">
            <a:spLocks/>
          </p:cNvSpPr>
          <p:nvPr/>
        </p:nvSpPr>
        <p:spPr>
          <a:xfrm>
            <a:off x="180000" y="288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Massimo accelerazione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Segnaposto contenuto 15">
            <a:extLst>
              <a:ext uri="{FF2B5EF4-FFF2-40B4-BE49-F238E27FC236}">
                <a16:creationId xmlns:a16="http://schemas.microsoft.com/office/drawing/2014/main" id="{6A73B648-9E8F-B112-C4DA-6BE72CF2C756}"/>
              </a:ext>
            </a:extLst>
          </p:cNvPr>
          <p:cNvSpPr txBox="1">
            <a:spLocks/>
          </p:cNvSpPr>
          <p:nvPr/>
        </p:nvSpPr>
        <p:spPr>
          <a:xfrm>
            <a:off x="180000" y="3420000"/>
            <a:ext cx="11864212" cy="5393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Deviazione Standard </a:t>
            </a:r>
            <a:r>
              <a:rPr lang="it-IT" sz="2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Rollio</a:t>
            </a:r>
          </a:p>
        </p:txBody>
      </p:sp>
      <p:sp>
        <p:nvSpPr>
          <p:cNvPr id="12" name="Segnaposto contenuto 15">
            <a:extLst>
              <a:ext uri="{FF2B5EF4-FFF2-40B4-BE49-F238E27FC236}">
                <a16:creationId xmlns:a16="http://schemas.microsoft.com/office/drawing/2014/main" id="{5A5F2C67-7104-D40D-5469-B1EA43DA01DD}"/>
              </a:ext>
            </a:extLst>
          </p:cNvPr>
          <p:cNvSpPr txBox="1">
            <a:spLocks/>
          </p:cNvSpPr>
          <p:nvPr/>
        </p:nvSpPr>
        <p:spPr>
          <a:xfrm>
            <a:off x="180000" y="4320000"/>
            <a:ext cx="11864212" cy="1703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it-IT" sz="2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è sempre possibile </a:t>
            </a:r>
            <a:r>
              <a:rPr lang="it-IT" sz="2200" b="1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le </a:t>
            </a:r>
            <a:r>
              <a:rPr lang="it-IT" sz="2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frenate</a:t>
            </a:r>
            <a:r>
              <a:rPr lang="it-IT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dalla cadenza.</a:t>
            </a:r>
          </a:p>
        </p:txBody>
      </p:sp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283EDAC-85D7-B13D-6874-BA61EBE8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080000"/>
            <a:ext cx="5766594" cy="4716000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AF767BA-D31C-0D28-F04A-7C3A7C661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1080000"/>
            <a:ext cx="5813287" cy="4716000"/>
          </a:xfrm>
          <a:prstGeom prst="rect">
            <a:avLst/>
          </a:prstGeom>
        </p:spPr>
      </p:pic>
      <p:pic>
        <p:nvPicPr>
          <p:cNvPr id="20" name="Immagine 1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24636961-89A3-C1EF-AE0C-578DD01C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0" y="1080000"/>
            <a:ext cx="5814000" cy="4795215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505E6B5-5183-228F-BD14-D080A5FD0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1080000"/>
            <a:ext cx="584590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ema di Office">
  <a:themeElements>
    <a:clrScheme name="Cal unib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55D"/>
      </a:accent1>
      <a:accent2>
        <a:srgbClr val="CD623A"/>
      </a:accent2>
      <a:accent3>
        <a:srgbClr val="172642"/>
      </a:accent3>
      <a:accent4>
        <a:srgbClr val="3461AA"/>
      </a:accent4>
      <a:accent5>
        <a:srgbClr val="D0D8E5"/>
      </a:accent5>
      <a:accent6>
        <a:srgbClr val="555E64"/>
      </a:accent6>
      <a:hlink>
        <a:srgbClr val="0563C1"/>
      </a:hlink>
      <a:folHlink>
        <a:srgbClr val="954F72"/>
      </a:folHlink>
    </a:clrScheme>
    <a:fontScheme name="Unibg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2000" kern="0" dirty="0">
            <a:latin typeface="Rubik" panose="00000500000000000000" pitchFamily="2" charset="-79"/>
            <a:cs typeface="Rubik" panose="00000500000000000000" pitchFamily="2" charset="-79"/>
          </a:defRPr>
        </a:defPPr>
      </a:lstStyle>
    </a:spDef>
    <a:lnDef>
      <a:spPr>
        <a:ln w="1587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rmAutofit lnSpcReduction="10000"/>
      </a:bodyPr>
      <a:lstStyle>
        <a:defPPr>
          <a:defRPr sz="1800" b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12364</TotalTime>
  <Words>348</Words>
  <Application>Microsoft Office PowerPoint</Application>
  <PresentationFormat>Widescreen</PresentationFormat>
  <Paragraphs>98</Paragraphs>
  <Slides>13</Slides>
  <Notes>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Rubik</vt:lpstr>
      <vt:lpstr>Rubik Light</vt:lpstr>
      <vt:lpstr>Times New Roman</vt:lpstr>
      <vt:lpstr>Tema di Office</vt:lpstr>
      <vt:lpstr>Acrobat Document</vt:lpstr>
      <vt:lpstr>Presentazione di Microsoft PowerPoint</vt:lpstr>
      <vt:lpstr>Definizione di Indicatori per la Caratterizzazione dello Stile di Guida di Veicoli Leggeri</vt:lpstr>
      <vt:lpstr>Applicazioni</vt:lpstr>
      <vt:lpstr>Dinamica della Bicicletta</vt:lpstr>
      <vt:lpstr>Dinamica della Bicicletta</vt:lpstr>
      <vt:lpstr>Il Sistema</vt:lpstr>
      <vt:lpstr>Raccolta Dati</vt:lpstr>
      <vt:lpstr>Indicatori</vt:lpstr>
      <vt:lpstr>Indicatori</vt:lpstr>
      <vt:lpstr>Indicatori</vt:lpstr>
      <vt:lpstr>Indicatori</vt:lpstr>
      <vt:lpstr>Indicatori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Daniele Bosc</cp:lastModifiedBy>
  <cp:revision>882</cp:revision>
  <dcterms:created xsi:type="dcterms:W3CDTF">2018-11-28T11:02:36Z</dcterms:created>
  <dcterms:modified xsi:type="dcterms:W3CDTF">2024-07-07T21:22:37Z</dcterms:modified>
</cp:coreProperties>
</file>